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92" r:id="rId2"/>
    <p:sldId id="293" r:id="rId3"/>
    <p:sldId id="294" r:id="rId4"/>
  </p:sldIdLst>
  <p:sldSz cx="9144000" cy="6858000" type="screen4x3"/>
  <p:notesSz cx="6807200" cy="99393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44">
          <p15:clr>
            <a:srgbClr val="A4A3A4"/>
          </p15:clr>
        </p15:guide>
        <p15:guide id="2" pos="291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D6FA9"/>
    <a:srgbClr val="5B9BD5"/>
    <a:srgbClr val="404040"/>
    <a:srgbClr val="18BCBD"/>
    <a:srgbClr val="1B6AA3"/>
    <a:srgbClr val="2F5597"/>
    <a:srgbClr val="02BBBC"/>
    <a:srgbClr val="000000"/>
    <a:srgbClr val="437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29" autoAdjust="0"/>
    <p:restoredTop sz="96733" autoAdjust="0"/>
  </p:normalViewPr>
  <p:slideViewPr>
    <p:cSldViewPr snapToGrid="0">
      <p:cViewPr varScale="1">
        <p:scale>
          <a:sx n="110" d="100"/>
          <a:sy n="110" d="100"/>
        </p:scale>
        <p:origin x="-1212" y="-90"/>
      </p:cViewPr>
      <p:guideLst>
        <p:guide orient="horz" pos="2044"/>
        <p:guide pos="29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404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BDDD-9474-4C0A-86E4-AFDE9AA2FCFC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99646-AAFA-4922-86D9-CD1A0B97F1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08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矩形 1"/>
          <p:cNvSpPr>
            <a:spLocks noChangeArrowheads="1"/>
          </p:cNvSpPr>
          <p:nvPr userDrawn="1"/>
        </p:nvSpPr>
        <p:spPr bwMode="auto">
          <a:xfrm>
            <a:off x="-4762" y="6702843"/>
            <a:ext cx="9144000" cy="173791"/>
          </a:xfrm>
          <a:prstGeom prst="rect">
            <a:avLst/>
          </a:prstGeom>
          <a:solidFill>
            <a:srgbClr val="1B6AA3"/>
          </a:solidFill>
          <a:ln>
            <a:noFill/>
          </a:ln>
        </p:spPr>
        <p:txBody>
          <a:bodyPr lIns="68571" tIns="34285" rIns="68571" bIns="34285" anchor="ctr"/>
          <a:lstStyle/>
          <a:p>
            <a:pPr algn="ctr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矩形 1"/>
          <p:cNvSpPr>
            <a:spLocks noChangeArrowheads="1"/>
          </p:cNvSpPr>
          <p:nvPr userDrawn="1"/>
        </p:nvSpPr>
        <p:spPr bwMode="auto">
          <a:xfrm>
            <a:off x="-4762" y="6702843"/>
            <a:ext cx="9144000" cy="173791"/>
          </a:xfrm>
          <a:prstGeom prst="rect">
            <a:avLst/>
          </a:prstGeom>
          <a:solidFill>
            <a:srgbClr val="1B6AA3"/>
          </a:solidFill>
          <a:ln>
            <a:noFill/>
          </a:ln>
        </p:spPr>
        <p:txBody>
          <a:bodyPr lIns="68571" tIns="34285" rIns="68571" bIns="34285" anchor="ctr"/>
          <a:lstStyle/>
          <a:p>
            <a:pPr algn="ctr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EDE53-9CD9-407D-A4E4-E78EF01A0146}" type="datetimeFigureOut">
              <a:rPr lang="zh-CN" altLang="en-US" smtClean="0"/>
              <a:t>2024/5/20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219BD-F8E8-48D0-81D4-90002EE5D4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63119" y="138315"/>
            <a:ext cx="429043" cy="401018"/>
            <a:chOff x="300833" y="712940"/>
            <a:chExt cx="555564" cy="519275"/>
          </a:xfrm>
        </p:grpSpPr>
        <p:sp>
          <p:nvSpPr>
            <p:cNvPr id="5" name="矩形 4"/>
            <p:cNvSpPr/>
            <p:nvPr/>
          </p:nvSpPr>
          <p:spPr>
            <a:xfrm>
              <a:off x="300833" y="712940"/>
              <a:ext cx="396044" cy="396044"/>
            </a:xfrm>
            <a:prstGeom prst="rect">
              <a:avLst/>
            </a:prstGeom>
            <a:noFill/>
            <a:ln w="38100">
              <a:solidFill>
                <a:srgbClr val="1B6A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96357" y="872175"/>
              <a:ext cx="360040" cy="360040"/>
            </a:xfrm>
            <a:prstGeom prst="rect">
              <a:avLst/>
            </a:prstGeom>
            <a:solidFill>
              <a:srgbClr val="1B6AA3"/>
            </a:solidFill>
            <a:ln w="57150">
              <a:solidFill>
                <a:srgbClr val="EFEF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125434" y="618526"/>
            <a:ext cx="8883608" cy="0"/>
          </a:xfrm>
          <a:prstGeom prst="line">
            <a:avLst/>
          </a:prstGeom>
          <a:ln w="28575">
            <a:solidFill>
              <a:srgbClr val="1B6A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843157" y="69681"/>
            <a:ext cx="4996926" cy="461665"/>
          </a:xfrm>
          <a:prstGeom prst="rect">
            <a:avLst/>
          </a:prstGeom>
          <a:solidFill>
            <a:srgbClr val="1B6AA3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中央专项（设备类）采购付款流程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8388046" y="58698"/>
            <a:ext cx="538294" cy="499603"/>
            <a:chOff x="6845695" y="297338"/>
            <a:chExt cx="725372" cy="673235"/>
          </a:xfrm>
        </p:grpSpPr>
        <p:sp>
          <p:nvSpPr>
            <p:cNvPr id="10" name="矩形 9"/>
            <p:cNvSpPr/>
            <p:nvPr/>
          </p:nvSpPr>
          <p:spPr>
            <a:xfrm>
              <a:off x="6845695" y="297338"/>
              <a:ext cx="725372" cy="673235"/>
            </a:xfrm>
            <a:prstGeom prst="rect">
              <a:avLst/>
            </a:prstGeom>
            <a:solidFill>
              <a:srgbClr val="116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5913" y="330325"/>
              <a:ext cx="646514" cy="597531"/>
            </a:xfrm>
            <a:prstGeom prst="rect">
              <a:avLst/>
            </a:prstGeom>
          </p:spPr>
        </p:pic>
      </p:grpSp>
      <p:sp>
        <p:nvSpPr>
          <p:cNvPr id="17" name="圆角矩形 16"/>
          <p:cNvSpPr/>
          <p:nvPr/>
        </p:nvSpPr>
        <p:spPr>
          <a:xfrm>
            <a:off x="1481938" y="1921696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合同签订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>
            <a:off x="2289407" y="2078541"/>
            <a:ext cx="450384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圆角矩形 22"/>
          <p:cNvSpPr/>
          <p:nvPr/>
        </p:nvSpPr>
        <p:spPr>
          <a:xfrm>
            <a:off x="2817674" y="1927454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设备到货用户验收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V="1">
            <a:off x="3184714" y="1819588"/>
            <a:ext cx="0" cy="10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08975" y="1415587"/>
            <a:ext cx="978725" cy="400110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所有金额都需填写验收报告</a:t>
            </a:r>
          </a:p>
        </p:txBody>
      </p:sp>
      <p:cxnSp>
        <p:nvCxnSpPr>
          <p:cNvPr id="26" name="直接箭头连接符 25"/>
          <p:cNvCxnSpPr/>
          <p:nvPr/>
        </p:nvCxnSpPr>
        <p:spPr>
          <a:xfrm>
            <a:off x="3668130" y="2078541"/>
            <a:ext cx="450384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圆角矩形 27"/>
          <p:cNvSpPr/>
          <p:nvPr/>
        </p:nvSpPr>
        <p:spPr>
          <a:xfrm>
            <a:off x="4178896" y="1907718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a typeface="宋体"/>
                <a:cs typeface="Times New Roman"/>
              </a:rPr>
              <a:t>在线办理固定资产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702" y="679200"/>
            <a:ext cx="128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国产设备</a:t>
            </a: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5066598" y="2066520"/>
            <a:ext cx="450384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圆角矩形 36"/>
          <p:cNvSpPr/>
          <p:nvPr/>
        </p:nvSpPr>
        <p:spPr>
          <a:xfrm>
            <a:off x="5553663" y="1876305"/>
            <a:ext cx="1129186" cy="5021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a typeface="宋体"/>
                <a:cs typeface="Times New Roman"/>
              </a:rPr>
              <a:t>交材料至</a:t>
            </a:r>
            <a:endParaRPr lang="en-US" altLang="zh-CN" sz="1050" b="1" kern="100" dirty="0">
              <a:ea typeface="宋体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实资处（行政楼</a:t>
            </a:r>
            <a:r>
              <a:rPr lang="en-US" altLang="zh-CN" sz="1050" b="1" kern="100" dirty="0">
                <a:effectLst/>
                <a:ea typeface="宋体"/>
                <a:cs typeface="Times New Roman"/>
              </a:rPr>
              <a:t>A125</a:t>
            </a:r>
            <a:r>
              <a:rPr lang="zh-CN" altLang="en-US" sz="1050" b="1" kern="100" dirty="0">
                <a:effectLst/>
                <a:ea typeface="宋体"/>
                <a:cs typeface="Times New Roman"/>
              </a:rPr>
              <a:t>宋科长）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5946246" y="1680085"/>
            <a:ext cx="324439" cy="20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58796" y="1114137"/>
            <a:ext cx="1601323" cy="553998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预约报销单（签字）、采购合同、≥</a:t>
            </a:r>
            <a:r>
              <a:rPr lang="en-US" altLang="zh-CN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万元的</a:t>
            </a:r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附</a:t>
            </a:r>
            <a:r>
              <a:rPr lang="zh-CN" altLang="zh-CN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大额资金支付审批表”</a:t>
            </a:r>
            <a:endParaRPr lang="zh-CN" altLang="en-US" sz="10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1" name="直接箭头连接符 50"/>
          <p:cNvCxnSpPr/>
          <p:nvPr/>
        </p:nvCxnSpPr>
        <p:spPr>
          <a:xfrm>
            <a:off x="6738002" y="2048299"/>
            <a:ext cx="450384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圆角矩形 51"/>
          <p:cNvSpPr/>
          <p:nvPr/>
        </p:nvSpPr>
        <p:spPr>
          <a:xfrm>
            <a:off x="7240142" y="1841801"/>
            <a:ext cx="1178959" cy="407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实资处领导签字、办理报销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5342" y="3648171"/>
            <a:ext cx="128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进口设备</a:t>
            </a:r>
          </a:p>
        </p:txBody>
      </p:sp>
      <p:cxnSp>
        <p:nvCxnSpPr>
          <p:cNvPr id="56" name="直接箭头连接符 55"/>
          <p:cNvCxnSpPr/>
          <p:nvPr/>
        </p:nvCxnSpPr>
        <p:spPr>
          <a:xfrm>
            <a:off x="3675286" y="5074193"/>
            <a:ext cx="368899" cy="575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圆角矩形 56"/>
          <p:cNvSpPr/>
          <p:nvPr/>
        </p:nvSpPr>
        <p:spPr>
          <a:xfrm>
            <a:off x="4098090" y="4932343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设备到货用户验收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58" name="直接连接符 57"/>
          <p:cNvCxnSpPr/>
          <p:nvPr/>
        </p:nvCxnSpPr>
        <p:spPr>
          <a:xfrm flipV="1">
            <a:off x="4484700" y="4798340"/>
            <a:ext cx="0" cy="210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027067" y="4398230"/>
            <a:ext cx="978725" cy="400110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所有金额都需填写验收报告</a:t>
            </a:r>
          </a:p>
        </p:txBody>
      </p:sp>
      <p:cxnSp>
        <p:nvCxnSpPr>
          <p:cNvPr id="60" name="直接箭头连接符 59"/>
          <p:cNvCxnSpPr/>
          <p:nvPr/>
        </p:nvCxnSpPr>
        <p:spPr>
          <a:xfrm>
            <a:off x="4896274" y="5087460"/>
            <a:ext cx="320078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圆角矩形 60"/>
          <p:cNvSpPr/>
          <p:nvPr/>
        </p:nvSpPr>
        <p:spPr>
          <a:xfrm>
            <a:off x="5277650" y="4910879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a typeface="宋体"/>
                <a:cs typeface="Times New Roman"/>
              </a:rPr>
              <a:t>在线办理固定资产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62" name="直接箭头连接符 61"/>
          <p:cNvCxnSpPr/>
          <p:nvPr/>
        </p:nvCxnSpPr>
        <p:spPr>
          <a:xfrm>
            <a:off x="6087718" y="5069681"/>
            <a:ext cx="304677" cy="159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110644" y="5431489"/>
            <a:ext cx="1276777" cy="553998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实资处外贸岗通知领取发票，办理固定资产需上传发票</a:t>
            </a:r>
          </a:p>
        </p:txBody>
      </p:sp>
      <p:sp>
        <p:nvSpPr>
          <p:cNvPr id="64" name="圆角矩形 63"/>
          <p:cNvSpPr/>
          <p:nvPr/>
        </p:nvSpPr>
        <p:spPr>
          <a:xfrm>
            <a:off x="6496153" y="4879466"/>
            <a:ext cx="933128" cy="379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a typeface="宋体"/>
                <a:cs typeface="Times New Roman"/>
              </a:rPr>
              <a:t>交材料至</a:t>
            </a:r>
            <a:endParaRPr lang="en-US" altLang="zh-CN" sz="1050" b="1" kern="100" dirty="0">
              <a:ea typeface="宋体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外贸岗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65" name="直接连接符 64"/>
          <p:cNvCxnSpPr/>
          <p:nvPr/>
        </p:nvCxnSpPr>
        <p:spPr>
          <a:xfrm flipV="1">
            <a:off x="5666940" y="5227054"/>
            <a:ext cx="0" cy="206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233357" y="4190265"/>
            <a:ext cx="1406009" cy="553998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预约报销单（签字）、发票（签字）、验收报告原件</a:t>
            </a:r>
          </a:p>
        </p:txBody>
      </p:sp>
      <p:cxnSp>
        <p:nvCxnSpPr>
          <p:cNvPr id="70" name="直接箭头连接符 69"/>
          <p:cNvCxnSpPr/>
          <p:nvPr/>
        </p:nvCxnSpPr>
        <p:spPr>
          <a:xfrm>
            <a:off x="7492673" y="5065058"/>
            <a:ext cx="331609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圆角矩形 71"/>
          <p:cNvSpPr/>
          <p:nvPr/>
        </p:nvSpPr>
        <p:spPr>
          <a:xfrm>
            <a:off x="1433096" y="4939206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技术协议签订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73" name="直接箭头连接符 72"/>
          <p:cNvCxnSpPr/>
          <p:nvPr/>
        </p:nvCxnSpPr>
        <p:spPr>
          <a:xfrm>
            <a:off x="2243266" y="5081666"/>
            <a:ext cx="357307" cy="216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圆角矩形 73"/>
          <p:cNvSpPr/>
          <p:nvPr/>
        </p:nvSpPr>
        <p:spPr>
          <a:xfrm>
            <a:off x="2713555" y="4910879"/>
            <a:ext cx="889597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a typeface="宋体"/>
                <a:cs typeface="Times New Roman"/>
              </a:rPr>
              <a:t>办理付款</a:t>
            </a:r>
            <a:endParaRPr lang="en-US" altLang="zh-CN" sz="1050" b="1" kern="100" dirty="0">
              <a:ea typeface="宋体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a typeface="宋体"/>
                <a:cs typeface="Times New Roman"/>
              </a:rPr>
              <a:t>手续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76" name="直接连接符 75"/>
          <p:cNvCxnSpPr/>
          <p:nvPr/>
        </p:nvCxnSpPr>
        <p:spPr>
          <a:xfrm flipH="1" flipV="1">
            <a:off x="3132293" y="4781483"/>
            <a:ext cx="1" cy="125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713555" y="4379200"/>
            <a:ext cx="974145" cy="400110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具体见第二页外贸业务流程</a:t>
            </a:r>
          </a:p>
        </p:txBody>
      </p:sp>
      <p:sp>
        <p:nvSpPr>
          <p:cNvPr id="92" name="矩形标注 91"/>
          <p:cNvSpPr/>
          <p:nvPr/>
        </p:nvSpPr>
        <p:spPr>
          <a:xfrm>
            <a:off x="7898067" y="1012666"/>
            <a:ext cx="1179819" cy="667419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7898067" y="1036387"/>
            <a:ext cx="1173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达到付款率要求</a:t>
            </a:r>
          </a:p>
        </p:txBody>
      </p:sp>
      <p:sp>
        <p:nvSpPr>
          <p:cNvPr id="94" name="矩形标注 93"/>
          <p:cNvSpPr/>
          <p:nvPr/>
        </p:nvSpPr>
        <p:spPr>
          <a:xfrm rot="10800000">
            <a:off x="2758361" y="5338852"/>
            <a:ext cx="1047497" cy="758860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2735385" y="5433434"/>
            <a:ext cx="1173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达到付款率要求</a:t>
            </a:r>
          </a:p>
        </p:txBody>
      </p:sp>
      <p:cxnSp>
        <p:nvCxnSpPr>
          <p:cNvPr id="71" name="直接连接符 70"/>
          <p:cNvCxnSpPr/>
          <p:nvPr/>
        </p:nvCxnSpPr>
        <p:spPr>
          <a:xfrm flipH="1">
            <a:off x="6061493" y="2379139"/>
            <a:ext cx="177783" cy="201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516979" y="2581542"/>
            <a:ext cx="1901738" cy="861774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预约报销单（签字）、发票（签字）、采购合同、验收报告、≥</a:t>
            </a:r>
            <a:r>
              <a:rPr lang="en-US" altLang="zh-CN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万元的</a:t>
            </a:r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附</a:t>
            </a:r>
            <a:r>
              <a:rPr lang="zh-CN" altLang="zh-CN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大额资金支付审批表”</a:t>
            </a:r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、招标项目附中标通知书、</a:t>
            </a:r>
            <a:r>
              <a:rPr lang="zh-CN" altLang="zh-CN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空调附外挂机审批表</a:t>
            </a:r>
            <a:endParaRPr lang="zh-CN" altLang="en-US" sz="10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9" name="圆角矩形 78"/>
          <p:cNvSpPr/>
          <p:nvPr/>
        </p:nvSpPr>
        <p:spPr>
          <a:xfrm>
            <a:off x="224614" y="1891572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设备采购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80" name="直接连接符 79"/>
          <p:cNvCxnSpPr/>
          <p:nvPr/>
        </p:nvCxnSpPr>
        <p:spPr>
          <a:xfrm>
            <a:off x="596652" y="2212782"/>
            <a:ext cx="161025" cy="172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>
            <a:stCxn id="79" idx="0"/>
          </p:cNvCxnSpPr>
          <p:nvPr/>
        </p:nvCxnSpPr>
        <p:spPr>
          <a:xfrm flipV="1">
            <a:off x="605278" y="1747604"/>
            <a:ext cx="237880" cy="143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04082" y="1193606"/>
            <a:ext cx="987322" cy="553998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实资处在线审核采购清单和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论证情况</a:t>
            </a:r>
            <a:endParaRPr lang="zh-CN" altLang="en-US" sz="10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53138" y="2385281"/>
            <a:ext cx="864666" cy="400110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采招办负责采购流程</a:t>
            </a:r>
          </a:p>
        </p:txBody>
      </p:sp>
      <p:cxnSp>
        <p:nvCxnSpPr>
          <p:cNvPr id="84" name="直接连接符 83"/>
          <p:cNvCxnSpPr/>
          <p:nvPr/>
        </p:nvCxnSpPr>
        <p:spPr>
          <a:xfrm>
            <a:off x="1789764" y="2222546"/>
            <a:ext cx="161025" cy="172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655000" y="2395045"/>
            <a:ext cx="1084791" cy="400110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实资处在线审核电子签章合同</a:t>
            </a:r>
          </a:p>
        </p:txBody>
      </p:sp>
      <p:cxnSp>
        <p:nvCxnSpPr>
          <p:cNvPr id="86" name="直接箭头连接符 85"/>
          <p:cNvCxnSpPr/>
          <p:nvPr/>
        </p:nvCxnSpPr>
        <p:spPr>
          <a:xfrm>
            <a:off x="998624" y="2057996"/>
            <a:ext cx="450384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2077446" y="1299605"/>
            <a:ext cx="0" cy="591967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>
            <a:off x="2074523" y="1310872"/>
            <a:ext cx="3297131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 flipV="1">
            <a:off x="3537404" y="1197497"/>
            <a:ext cx="0" cy="10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118131" y="944809"/>
            <a:ext cx="857056" cy="246221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预付款业务</a:t>
            </a:r>
          </a:p>
        </p:txBody>
      </p:sp>
      <p:sp>
        <p:nvSpPr>
          <p:cNvPr id="106" name="圆角矩形 105"/>
          <p:cNvSpPr/>
          <p:nvPr/>
        </p:nvSpPr>
        <p:spPr>
          <a:xfrm>
            <a:off x="169990" y="4942308"/>
            <a:ext cx="761328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设备采购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107" name="直接连接符 106"/>
          <p:cNvCxnSpPr/>
          <p:nvPr/>
        </p:nvCxnSpPr>
        <p:spPr>
          <a:xfrm>
            <a:off x="542028" y="5263518"/>
            <a:ext cx="161025" cy="172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>
            <a:stCxn id="106" idx="0"/>
          </p:cNvCxnSpPr>
          <p:nvPr/>
        </p:nvCxnSpPr>
        <p:spPr>
          <a:xfrm flipV="1">
            <a:off x="550654" y="4798340"/>
            <a:ext cx="237880" cy="143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49457" y="4244342"/>
            <a:ext cx="1011335" cy="553998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实资处在线审核采购清单和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论证情况</a:t>
            </a:r>
            <a:endParaRPr lang="zh-CN" altLang="en-US" sz="10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98514" y="5436017"/>
            <a:ext cx="864666" cy="400110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采招办负责采购流程</a:t>
            </a:r>
          </a:p>
        </p:txBody>
      </p:sp>
      <p:cxnSp>
        <p:nvCxnSpPr>
          <p:cNvPr id="112" name="直接连接符 111"/>
          <p:cNvCxnSpPr/>
          <p:nvPr/>
        </p:nvCxnSpPr>
        <p:spPr>
          <a:xfrm>
            <a:off x="1695557" y="5260935"/>
            <a:ext cx="161025" cy="172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560793" y="5433434"/>
            <a:ext cx="1084791" cy="400110"/>
          </a:xfrm>
          <a:prstGeom prst="rect">
            <a:avLst/>
          </a:prstGeom>
          <a:noFill/>
          <a:ln>
            <a:solidFill>
              <a:srgbClr val="1D6FA9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实资处在线审核电子签章合同</a:t>
            </a:r>
          </a:p>
        </p:txBody>
      </p:sp>
      <p:cxnSp>
        <p:nvCxnSpPr>
          <p:cNvPr id="119" name="直接箭头连接符 118"/>
          <p:cNvCxnSpPr/>
          <p:nvPr/>
        </p:nvCxnSpPr>
        <p:spPr>
          <a:xfrm>
            <a:off x="991372" y="5079506"/>
            <a:ext cx="357307" cy="216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/>
          <p:cNvCxnSpPr/>
          <p:nvPr/>
        </p:nvCxnSpPr>
        <p:spPr>
          <a:xfrm flipV="1">
            <a:off x="6962717" y="4744263"/>
            <a:ext cx="0" cy="142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圆角矩形 138"/>
          <p:cNvSpPr/>
          <p:nvPr/>
        </p:nvSpPr>
        <p:spPr>
          <a:xfrm>
            <a:off x="7898927" y="4848719"/>
            <a:ext cx="1178959" cy="407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实资处领导签字、办理报销</a:t>
            </a:r>
            <a:endParaRPr lang="zh-CN" sz="1050" b="1" kern="100" dirty="0">
              <a:effectLst/>
              <a:ea typeface="宋体"/>
              <a:cs typeface="Times New Roman"/>
            </a:endParaRPr>
          </a:p>
        </p:txBody>
      </p:sp>
      <p:sp>
        <p:nvSpPr>
          <p:cNvPr id="87" name="线形标注 2 86"/>
          <p:cNvSpPr/>
          <p:nvPr/>
        </p:nvSpPr>
        <p:spPr>
          <a:xfrm>
            <a:off x="7789218" y="2479712"/>
            <a:ext cx="1164384" cy="9636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9835"/>
              <a:gd name="adj6" fmla="val -3183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TextBox 87"/>
          <p:cNvSpPr txBox="1"/>
          <p:nvPr/>
        </p:nvSpPr>
        <p:spPr>
          <a:xfrm>
            <a:off x="7750399" y="2454426"/>
            <a:ext cx="120320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050" b="1" kern="100" dirty="0">
                <a:ea typeface="宋体"/>
                <a:cs typeface="Times New Roman"/>
              </a:rPr>
              <a:t>友情提醒</a:t>
            </a:r>
            <a:r>
              <a:rPr lang="zh-CN" altLang="en-US" sz="1050" b="1" kern="100" dirty="0" smtClean="0">
                <a:ea typeface="宋体"/>
                <a:cs typeface="Times New Roman"/>
              </a:rPr>
              <a:t>：</a:t>
            </a:r>
            <a:r>
              <a:rPr lang="zh-CN" altLang="en-US" sz="1050" b="1" kern="100" dirty="0" smtClean="0">
                <a:solidFill>
                  <a:srgbClr val="FF0000"/>
                </a:solidFill>
                <a:ea typeface="宋体"/>
                <a:cs typeface="Times New Roman"/>
              </a:rPr>
              <a:t>国产设备</a:t>
            </a:r>
            <a:r>
              <a:rPr lang="zh-CN" altLang="en-US" sz="1050" b="1" kern="100" dirty="0" smtClean="0">
                <a:ea typeface="宋体"/>
                <a:cs typeface="Times New Roman"/>
              </a:rPr>
              <a:t>请另附国产设备退税材料，如材料不完整财务处会联系补充，详见第三页</a:t>
            </a:r>
            <a:endParaRPr lang="zh-CN" altLang="en-US" sz="1050" b="1" kern="100" dirty="0">
              <a:ea typeface="宋体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070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63119" y="138315"/>
            <a:ext cx="429043" cy="401018"/>
            <a:chOff x="300833" y="712940"/>
            <a:chExt cx="555564" cy="519275"/>
          </a:xfrm>
        </p:grpSpPr>
        <p:sp>
          <p:nvSpPr>
            <p:cNvPr id="5" name="矩形 4"/>
            <p:cNvSpPr/>
            <p:nvPr/>
          </p:nvSpPr>
          <p:spPr>
            <a:xfrm>
              <a:off x="300833" y="712940"/>
              <a:ext cx="396044" cy="396044"/>
            </a:xfrm>
            <a:prstGeom prst="rect">
              <a:avLst/>
            </a:prstGeom>
            <a:noFill/>
            <a:ln w="38100">
              <a:solidFill>
                <a:srgbClr val="1B6A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96357" y="872175"/>
              <a:ext cx="360040" cy="360040"/>
            </a:xfrm>
            <a:prstGeom prst="rect">
              <a:avLst/>
            </a:prstGeom>
            <a:solidFill>
              <a:srgbClr val="1B6AA3"/>
            </a:solidFill>
            <a:ln w="57150">
              <a:solidFill>
                <a:srgbClr val="EFEF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125434" y="618526"/>
            <a:ext cx="8883608" cy="0"/>
          </a:xfrm>
          <a:prstGeom prst="line">
            <a:avLst/>
          </a:prstGeom>
          <a:ln w="28575">
            <a:solidFill>
              <a:srgbClr val="1B6A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843158" y="69681"/>
            <a:ext cx="3407226" cy="461665"/>
          </a:xfrm>
          <a:prstGeom prst="rect">
            <a:avLst/>
          </a:prstGeom>
          <a:solidFill>
            <a:srgbClr val="1B6AA3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外贸业务流程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8388046" y="58698"/>
            <a:ext cx="538294" cy="499603"/>
            <a:chOff x="6845695" y="297338"/>
            <a:chExt cx="725372" cy="673235"/>
          </a:xfrm>
        </p:grpSpPr>
        <p:sp>
          <p:nvSpPr>
            <p:cNvPr id="10" name="矩形 9"/>
            <p:cNvSpPr/>
            <p:nvPr/>
          </p:nvSpPr>
          <p:spPr>
            <a:xfrm>
              <a:off x="6845695" y="297338"/>
              <a:ext cx="725372" cy="673235"/>
            </a:xfrm>
            <a:prstGeom prst="rect">
              <a:avLst/>
            </a:prstGeom>
            <a:solidFill>
              <a:srgbClr val="116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5913" y="330325"/>
              <a:ext cx="646514" cy="597531"/>
            </a:xfrm>
            <a:prstGeom prst="rect">
              <a:avLst/>
            </a:prstGeom>
          </p:spPr>
        </p:pic>
      </p:grpSp>
      <p:cxnSp>
        <p:nvCxnSpPr>
          <p:cNvPr id="75" name="直接箭头连接符 74"/>
          <p:cNvCxnSpPr/>
          <p:nvPr/>
        </p:nvCxnSpPr>
        <p:spPr>
          <a:xfrm>
            <a:off x="1284292" y="5872722"/>
            <a:ext cx="1609725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椭圆 86"/>
          <p:cNvSpPr/>
          <p:nvPr/>
        </p:nvSpPr>
        <p:spPr>
          <a:xfrm>
            <a:off x="4609152" y="4894822"/>
            <a:ext cx="866140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a typeface="宋体"/>
                <a:cs typeface="Times New Roman"/>
              </a:rPr>
              <a:t>实资</a:t>
            </a:r>
            <a:r>
              <a:rPr lang="zh-CN" sz="1050" b="1" kern="100" dirty="0">
                <a:effectLst/>
                <a:ea typeface="宋体"/>
                <a:cs typeface="Times New Roman"/>
              </a:rPr>
              <a:t>处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88" name="圆角矩形 87"/>
          <p:cNvSpPr/>
          <p:nvPr/>
        </p:nvSpPr>
        <p:spPr>
          <a:xfrm>
            <a:off x="6566857" y="5271441"/>
            <a:ext cx="1629410" cy="352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将流转单返还到</a:t>
            </a:r>
            <a:r>
              <a:rPr lang="zh-CN" altLang="en-US" sz="900" b="1" kern="100" dirty="0">
                <a:effectLst/>
                <a:ea typeface="宋体"/>
                <a:cs typeface="Times New Roman"/>
              </a:rPr>
              <a:t>实资</a:t>
            </a:r>
            <a:r>
              <a:rPr lang="zh-CN" sz="900" b="1" kern="100" dirty="0">
                <a:effectLst/>
                <a:ea typeface="宋体"/>
                <a:cs typeface="Times New Roman"/>
              </a:rPr>
              <a:t>处</a:t>
            </a:r>
            <a:r>
              <a:rPr lang="en-US" sz="1050" kern="100" dirty="0">
                <a:effectLst/>
                <a:ea typeface="宋体"/>
                <a:cs typeface="Times New Roman"/>
              </a:rPr>
              <a:t> 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89" name="直接箭头连接符 88"/>
          <p:cNvCxnSpPr/>
          <p:nvPr/>
        </p:nvCxnSpPr>
        <p:spPr>
          <a:xfrm>
            <a:off x="3494092" y="1724902"/>
            <a:ext cx="3133725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/>
          <p:nvPr/>
        </p:nvCxnSpPr>
        <p:spPr>
          <a:xfrm flipH="1">
            <a:off x="7207572" y="1938262"/>
            <a:ext cx="8255" cy="17843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7214557" y="2497697"/>
            <a:ext cx="1270" cy="19748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箭头连接符 96"/>
          <p:cNvCxnSpPr>
            <a:endCxn id="103" idx="0"/>
          </p:cNvCxnSpPr>
          <p:nvPr/>
        </p:nvCxnSpPr>
        <p:spPr>
          <a:xfrm>
            <a:off x="7215192" y="4461752"/>
            <a:ext cx="5398" cy="31385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/>
          <p:nvPr/>
        </p:nvCxnSpPr>
        <p:spPr>
          <a:xfrm>
            <a:off x="7808917" y="4039477"/>
            <a:ext cx="0" cy="120967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/>
          <p:nvPr/>
        </p:nvCxnSpPr>
        <p:spPr>
          <a:xfrm>
            <a:off x="2879412" y="1963027"/>
            <a:ext cx="4445" cy="3524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圆角矩形 102"/>
          <p:cNvSpPr/>
          <p:nvPr/>
        </p:nvSpPr>
        <p:spPr>
          <a:xfrm>
            <a:off x="6834192" y="4775606"/>
            <a:ext cx="772795" cy="295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冻结借款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04" name="椭圆 103"/>
          <p:cNvSpPr/>
          <p:nvPr/>
        </p:nvSpPr>
        <p:spPr>
          <a:xfrm>
            <a:off x="6627817" y="4057364"/>
            <a:ext cx="1029335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b="1" kern="100" dirty="0">
                <a:effectLst/>
                <a:ea typeface="宋体"/>
                <a:cs typeface="Times New Roman"/>
              </a:rPr>
              <a:t>财务</a:t>
            </a:r>
            <a:r>
              <a:rPr lang="zh-CN" sz="1050" b="1" kern="100" dirty="0" smtClean="0">
                <a:effectLst/>
                <a:ea typeface="宋体"/>
                <a:cs typeface="Times New Roman"/>
              </a:rPr>
              <a:t>处</a:t>
            </a:r>
            <a:endParaRPr lang="en-US" altLang="zh-CN" sz="1050" b="1" kern="100" dirty="0" smtClean="0">
              <a:effectLst/>
              <a:ea typeface="宋体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zh-CN" altLang="en-US" sz="1050" b="1" kern="100" dirty="0" smtClean="0">
                <a:effectLst/>
                <a:ea typeface="宋体"/>
                <a:cs typeface="Times New Roman"/>
              </a:rPr>
              <a:t>预决算科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05" name="圆角矩形 104"/>
          <p:cNvSpPr/>
          <p:nvPr/>
        </p:nvSpPr>
        <p:spPr>
          <a:xfrm>
            <a:off x="7434267" y="3689592"/>
            <a:ext cx="772795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>
                <a:effectLst/>
                <a:ea typeface="宋体"/>
                <a:cs typeface="Times New Roman"/>
              </a:rPr>
              <a:t>办理借款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sp>
        <p:nvSpPr>
          <p:cNvPr id="111" name="圆角矩形 110"/>
          <p:cNvSpPr/>
          <p:nvPr/>
        </p:nvSpPr>
        <p:spPr>
          <a:xfrm>
            <a:off x="5727940" y="3267952"/>
            <a:ext cx="3198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生成预约单，</a:t>
            </a:r>
            <a:r>
              <a:rPr lang="zh-CN" altLang="en-US" sz="900" b="1" kern="100" dirty="0">
                <a:ea typeface="宋体"/>
                <a:cs typeface="Times New Roman"/>
              </a:rPr>
              <a:t>≥</a:t>
            </a:r>
            <a:r>
              <a:rPr lang="en-US" altLang="zh-CN" sz="900" b="1" kern="100" dirty="0">
                <a:ea typeface="宋体"/>
                <a:cs typeface="Times New Roman"/>
              </a:rPr>
              <a:t>10</a:t>
            </a:r>
            <a:r>
              <a:rPr lang="zh-CN" altLang="en-US" sz="900" b="1" kern="100" dirty="0">
                <a:ea typeface="宋体"/>
                <a:cs typeface="Times New Roman"/>
              </a:rPr>
              <a:t>万元</a:t>
            </a:r>
            <a:r>
              <a:rPr lang="zh-CN" sz="900" b="1" kern="100" dirty="0">
                <a:effectLst/>
                <a:ea typeface="宋体"/>
                <a:cs typeface="Times New Roman"/>
              </a:rPr>
              <a:t>在财务网站下载资金审批单，并签字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14" name="椭圆 113"/>
          <p:cNvSpPr/>
          <p:nvPr/>
        </p:nvSpPr>
        <p:spPr>
          <a:xfrm>
            <a:off x="6759897" y="1535672"/>
            <a:ext cx="866140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b="1" kern="100">
                <a:effectLst/>
                <a:ea typeface="宋体"/>
                <a:cs typeface="Times New Roman"/>
              </a:rPr>
              <a:t>老师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sp>
        <p:nvSpPr>
          <p:cNvPr id="115" name="圆角矩形 114"/>
          <p:cNvSpPr/>
          <p:nvPr/>
        </p:nvSpPr>
        <p:spPr>
          <a:xfrm>
            <a:off x="5818192" y="2134477"/>
            <a:ext cx="299085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800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登录设备采购系统，下载技术协议、代理协议和流转单</a:t>
            </a:r>
          </a:p>
        </p:txBody>
      </p:sp>
      <p:sp>
        <p:nvSpPr>
          <p:cNvPr id="116" name="椭圆 115"/>
          <p:cNvSpPr/>
          <p:nvPr/>
        </p:nvSpPr>
        <p:spPr>
          <a:xfrm>
            <a:off x="350207" y="5694922"/>
            <a:ext cx="856615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b="1" kern="100">
                <a:solidFill>
                  <a:srgbClr val="F2F2F2"/>
                </a:solidFill>
                <a:effectLst/>
                <a:ea typeface="宋体"/>
                <a:cs typeface="Times New Roman"/>
              </a:rPr>
              <a:t>供应商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cxnSp>
        <p:nvCxnSpPr>
          <p:cNvPr id="117" name="直接箭头连接符 116"/>
          <p:cNvCxnSpPr/>
          <p:nvPr/>
        </p:nvCxnSpPr>
        <p:spPr>
          <a:xfrm>
            <a:off x="3227392" y="4515727"/>
            <a:ext cx="1381125" cy="59055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圆角矩形 117"/>
          <p:cNvSpPr/>
          <p:nvPr/>
        </p:nvSpPr>
        <p:spPr>
          <a:xfrm>
            <a:off x="5827717" y="2696452"/>
            <a:ext cx="2990850" cy="323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登录财务系统，填项目经费号、外贸公司账号等信息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120" name="直接箭头连接符 119"/>
          <p:cNvCxnSpPr/>
          <p:nvPr/>
        </p:nvCxnSpPr>
        <p:spPr>
          <a:xfrm>
            <a:off x="7217097" y="3050147"/>
            <a:ext cx="1270" cy="19748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椭圆 120"/>
          <p:cNvSpPr/>
          <p:nvPr/>
        </p:nvSpPr>
        <p:spPr>
          <a:xfrm>
            <a:off x="2446977" y="1534402"/>
            <a:ext cx="866140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1050" b="1" kern="100" dirty="0">
                <a:effectLst/>
                <a:ea typeface="宋体"/>
                <a:cs typeface="Times New Roman"/>
              </a:rPr>
              <a:t>实资</a:t>
            </a:r>
            <a:r>
              <a:rPr lang="zh-CN" sz="1050" b="1" kern="100" dirty="0">
                <a:effectLst/>
                <a:ea typeface="宋体"/>
                <a:cs typeface="Times New Roman"/>
              </a:rPr>
              <a:t>处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22" name="圆角矩形 121"/>
          <p:cNvSpPr/>
          <p:nvPr/>
        </p:nvSpPr>
        <p:spPr>
          <a:xfrm>
            <a:off x="3617282" y="1286752"/>
            <a:ext cx="2828925" cy="314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技术协议和代理协议</a:t>
            </a:r>
            <a:r>
              <a:rPr lang="zh-CN" altLang="en-US" sz="900" b="1" kern="100" dirty="0">
                <a:ea typeface="宋体"/>
                <a:cs typeface="Times New Roman"/>
              </a:rPr>
              <a:t>签</a:t>
            </a:r>
            <a:r>
              <a:rPr lang="zh-CN" sz="900" b="1" kern="100" dirty="0">
                <a:effectLst/>
                <a:ea typeface="宋体"/>
                <a:cs typeface="Times New Roman"/>
              </a:rPr>
              <a:t>好后，通知老师办理借款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23" name="圆角矩形 122"/>
          <p:cNvSpPr/>
          <p:nvPr/>
        </p:nvSpPr>
        <p:spPr>
          <a:xfrm>
            <a:off x="4172272" y="4412222"/>
            <a:ext cx="609600" cy="304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3600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>
                <a:effectLst/>
                <a:ea typeface="宋体"/>
                <a:cs typeface="Times New Roman"/>
              </a:rPr>
              <a:t>寄发票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sp>
        <p:nvSpPr>
          <p:cNvPr id="124" name="椭圆 123"/>
          <p:cNvSpPr/>
          <p:nvPr/>
        </p:nvSpPr>
        <p:spPr>
          <a:xfrm>
            <a:off x="2322517" y="4148062"/>
            <a:ext cx="1066165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b="1" kern="100">
                <a:effectLst/>
                <a:ea typeface="宋体"/>
                <a:cs typeface="Times New Roman"/>
              </a:rPr>
              <a:t>外贸公司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sp>
        <p:nvSpPr>
          <p:cNvPr id="125" name="圆角矩形 124"/>
          <p:cNvSpPr/>
          <p:nvPr/>
        </p:nvSpPr>
        <p:spPr>
          <a:xfrm>
            <a:off x="3760792" y="5458702"/>
            <a:ext cx="1084580" cy="304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3600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>
                <a:effectLst/>
                <a:ea typeface="宋体"/>
                <a:cs typeface="Times New Roman"/>
              </a:rPr>
              <a:t>验收，建账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sp>
        <p:nvSpPr>
          <p:cNvPr id="126" name="圆角矩形 125"/>
          <p:cNvSpPr/>
          <p:nvPr/>
        </p:nvSpPr>
        <p:spPr>
          <a:xfrm>
            <a:off x="1333721" y="5443208"/>
            <a:ext cx="1200150" cy="361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货物到校后派工程师上门安装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27" name="椭圆 126"/>
          <p:cNvSpPr/>
          <p:nvPr/>
        </p:nvSpPr>
        <p:spPr>
          <a:xfrm>
            <a:off x="2883857" y="5688572"/>
            <a:ext cx="866140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b="1" kern="100">
                <a:effectLst/>
                <a:ea typeface="宋体"/>
                <a:cs typeface="Times New Roman"/>
              </a:rPr>
              <a:t>老师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sp>
        <p:nvSpPr>
          <p:cNvPr id="128" name="圆角矩形 127"/>
          <p:cNvSpPr/>
          <p:nvPr/>
        </p:nvSpPr>
        <p:spPr>
          <a:xfrm>
            <a:off x="5505128" y="5690423"/>
            <a:ext cx="667385" cy="304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3600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给发票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130" name="直接箭头连接符 129"/>
          <p:cNvCxnSpPr/>
          <p:nvPr/>
        </p:nvCxnSpPr>
        <p:spPr>
          <a:xfrm flipH="1">
            <a:off x="3360107" y="6096877"/>
            <a:ext cx="1270" cy="28575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圆角矩形 130"/>
          <p:cNvSpPr/>
          <p:nvPr/>
        </p:nvSpPr>
        <p:spPr>
          <a:xfrm>
            <a:off x="3617282" y="6077537"/>
            <a:ext cx="772795" cy="2959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0" rIns="91440" bIns="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1" kern="100" dirty="0">
                <a:effectLst/>
                <a:ea typeface="宋体"/>
                <a:cs typeface="Times New Roman"/>
              </a:rPr>
              <a:t>  </a:t>
            </a:r>
            <a:r>
              <a:rPr lang="zh-CN" sz="900" b="1" kern="100" dirty="0">
                <a:effectLst/>
                <a:ea typeface="宋体"/>
                <a:cs typeface="Times New Roman"/>
              </a:rPr>
              <a:t>冲销结账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32" name="椭圆 131"/>
          <p:cNvSpPr/>
          <p:nvPr/>
        </p:nvSpPr>
        <p:spPr>
          <a:xfrm>
            <a:off x="2912432" y="6380722"/>
            <a:ext cx="866140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b="1" kern="100">
                <a:effectLst/>
                <a:ea typeface="宋体"/>
                <a:cs typeface="Times New Roman"/>
              </a:rPr>
              <a:t>财务处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cxnSp>
        <p:nvCxnSpPr>
          <p:cNvPr id="133" name="直接连接符 132"/>
          <p:cNvCxnSpPr/>
          <p:nvPr/>
        </p:nvCxnSpPr>
        <p:spPr>
          <a:xfrm>
            <a:off x="3388682" y="6212720"/>
            <a:ext cx="247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圆角矩形 134"/>
          <p:cNvSpPr/>
          <p:nvPr/>
        </p:nvSpPr>
        <p:spPr>
          <a:xfrm>
            <a:off x="1874842" y="2315452"/>
            <a:ext cx="2286000" cy="479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>
                <a:effectLst/>
                <a:ea typeface="宋体"/>
                <a:cs typeface="Times New Roman"/>
              </a:rPr>
              <a:t>外贸合同、免税、信用证等手续办好后，通知财务付款</a:t>
            </a:r>
            <a:endParaRPr lang="zh-CN" sz="1050" kern="100">
              <a:effectLst/>
              <a:ea typeface="宋体"/>
              <a:cs typeface="Times New Roman"/>
            </a:endParaRPr>
          </a:p>
        </p:txBody>
      </p:sp>
      <p:sp>
        <p:nvSpPr>
          <p:cNvPr id="136" name="椭圆 135"/>
          <p:cNvSpPr/>
          <p:nvPr/>
        </p:nvSpPr>
        <p:spPr>
          <a:xfrm>
            <a:off x="2322517" y="3331245"/>
            <a:ext cx="1039495" cy="40005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b="1" kern="100" dirty="0">
                <a:effectLst/>
                <a:ea typeface="宋体"/>
                <a:cs typeface="Times New Roman"/>
              </a:rPr>
              <a:t>财务</a:t>
            </a:r>
            <a:r>
              <a:rPr lang="zh-CN" sz="1050" b="1" kern="100" dirty="0" smtClean="0">
                <a:effectLst/>
                <a:ea typeface="宋体"/>
                <a:cs typeface="Times New Roman"/>
              </a:rPr>
              <a:t>处</a:t>
            </a:r>
            <a:endParaRPr lang="en-US" altLang="zh-CN" sz="1050" b="1" kern="100" dirty="0" smtClean="0">
              <a:effectLst/>
              <a:ea typeface="宋体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zh-CN" altLang="en-US" sz="1050" b="1" kern="100" dirty="0" smtClean="0">
                <a:effectLst/>
                <a:ea typeface="宋体"/>
                <a:cs typeface="Times New Roman"/>
              </a:rPr>
              <a:t>预决算科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137" name="直接连接符 136"/>
          <p:cNvCxnSpPr/>
          <p:nvPr/>
        </p:nvCxnSpPr>
        <p:spPr>
          <a:xfrm>
            <a:off x="2493967" y="3071630"/>
            <a:ext cx="400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箭头连接符 137"/>
          <p:cNvCxnSpPr/>
          <p:nvPr/>
        </p:nvCxnSpPr>
        <p:spPr>
          <a:xfrm flipH="1">
            <a:off x="779467" y="4544302"/>
            <a:ext cx="1752600" cy="11525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圆角矩形 139"/>
          <p:cNvSpPr/>
          <p:nvPr/>
        </p:nvSpPr>
        <p:spPr>
          <a:xfrm>
            <a:off x="441961" y="4377710"/>
            <a:ext cx="1381125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货物到港口，协同供应商办理清关手续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141" name="直接连接符 140"/>
          <p:cNvCxnSpPr/>
          <p:nvPr/>
        </p:nvCxnSpPr>
        <p:spPr>
          <a:xfrm>
            <a:off x="1824520" y="4624098"/>
            <a:ext cx="295275" cy="133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 flipV="1">
            <a:off x="3894142" y="4658602"/>
            <a:ext cx="266700" cy="133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箭头连接符 142"/>
          <p:cNvCxnSpPr/>
          <p:nvPr/>
        </p:nvCxnSpPr>
        <p:spPr>
          <a:xfrm flipV="1">
            <a:off x="4979992" y="5296777"/>
            <a:ext cx="0" cy="57086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接箭头连接符 143"/>
          <p:cNvCxnSpPr/>
          <p:nvPr/>
        </p:nvCxnSpPr>
        <p:spPr>
          <a:xfrm flipH="1">
            <a:off x="3798892" y="5974957"/>
            <a:ext cx="1457325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接连接符 144"/>
          <p:cNvCxnSpPr/>
          <p:nvPr/>
        </p:nvCxnSpPr>
        <p:spPr>
          <a:xfrm>
            <a:off x="3808417" y="5851132"/>
            <a:ext cx="11715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连接符 145"/>
          <p:cNvCxnSpPr/>
          <p:nvPr/>
        </p:nvCxnSpPr>
        <p:spPr>
          <a:xfrm flipV="1">
            <a:off x="5256217" y="5249152"/>
            <a:ext cx="0" cy="7334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圆角矩形 146"/>
          <p:cNvSpPr/>
          <p:nvPr/>
        </p:nvSpPr>
        <p:spPr>
          <a:xfrm>
            <a:off x="1874842" y="2935999"/>
            <a:ext cx="620395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900" b="1" kern="100" dirty="0">
                <a:effectLst/>
                <a:ea typeface="宋体"/>
                <a:cs typeface="Times New Roman"/>
              </a:rPr>
              <a:t>流转单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48" name="Rectangle 5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           </a:t>
            </a:r>
            <a:endParaRPr kumimoji="0" lang="en-US" altLang="zh-CN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49" name="Rectangle 7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50" name="Picture 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693" y="838784"/>
            <a:ext cx="380524" cy="43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" name="Picture 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23" y="2857617"/>
            <a:ext cx="406400" cy="46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2" name="直接连接符 151"/>
          <p:cNvCxnSpPr/>
          <p:nvPr/>
        </p:nvCxnSpPr>
        <p:spPr>
          <a:xfrm>
            <a:off x="7217732" y="3847084"/>
            <a:ext cx="226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箭头连接符 152"/>
          <p:cNvCxnSpPr/>
          <p:nvPr/>
        </p:nvCxnSpPr>
        <p:spPr>
          <a:xfrm>
            <a:off x="2876948" y="2846519"/>
            <a:ext cx="2464" cy="4761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接连接符 154"/>
          <p:cNvCxnSpPr/>
          <p:nvPr/>
        </p:nvCxnSpPr>
        <p:spPr>
          <a:xfrm>
            <a:off x="2914720" y="3898562"/>
            <a:ext cx="400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圆角矩形 155"/>
          <p:cNvSpPr/>
          <p:nvPr/>
        </p:nvSpPr>
        <p:spPr>
          <a:xfrm>
            <a:off x="3257030" y="3726723"/>
            <a:ext cx="620395" cy="313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900" b="1" kern="100" dirty="0">
                <a:ea typeface="宋体"/>
                <a:cs typeface="Times New Roman"/>
              </a:rPr>
              <a:t>付款</a:t>
            </a:r>
            <a:endParaRPr lang="zh-CN" sz="900" b="1" kern="100" dirty="0">
              <a:ea typeface="宋体"/>
              <a:cs typeface="Times New Roman"/>
            </a:endParaRPr>
          </a:p>
        </p:txBody>
      </p:sp>
      <p:sp>
        <p:nvSpPr>
          <p:cNvPr id="64" name="圆角矩形 125">
            <a:extLst>
              <a:ext uri="{FF2B5EF4-FFF2-40B4-BE49-F238E27FC236}">
                <a16:creationId xmlns="" xmlns:a16="http://schemas.microsoft.com/office/drawing/2014/main" id="{60598814-FF93-4178-8629-4174D1E3FFB0}"/>
              </a:ext>
            </a:extLst>
          </p:cNvPr>
          <p:cNvSpPr/>
          <p:nvPr/>
        </p:nvSpPr>
        <p:spPr>
          <a:xfrm>
            <a:off x="1374963" y="6077537"/>
            <a:ext cx="1200150" cy="361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900" b="1" kern="100" dirty="0">
                <a:ea typeface="宋体"/>
                <a:cs typeface="Times New Roman"/>
              </a:rPr>
              <a:t>凭验收报告</a:t>
            </a:r>
            <a:r>
              <a:rPr lang="zh-CN" altLang="en-US" sz="900" b="1" kern="100" dirty="0" smtClean="0">
                <a:ea typeface="宋体"/>
                <a:cs typeface="Times New Roman"/>
              </a:rPr>
              <a:t>去</a:t>
            </a:r>
            <a:endParaRPr lang="en-US" altLang="zh-CN" sz="900" b="1" kern="100" dirty="0" smtClean="0">
              <a:ea typeface="宋体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zh-CN" altLang="en-US" sz="900" b="1" kern="100" dirty="0" smtClean="0">
                <a:ea typeface="宋体"/>
                <a:cs typeface="Times New Roman"/>
              </a:rPr>
              <a:t>外贸</a:t>
            </a:r>
            <a:r>
              <a:rPr lang="zh-CN" altLang="en-US" sz="900" b="1" kern="100" dirty="0">
                <a:ea typeface="宋体"/>
                <a:cs typeface="Times New Roman"/>
              </a:rPr>
              <a:t>公司拿尾款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66" name="直接箭头连接符 65"/>
          <p:cNvCxnSpPr/>
          <p:nvPr/>
        </p:nvCxnSpPr>
        <p:spPr>
          <a:xfrm>
            <a:off x="7214501" y="3701077"/>
            <a:ext cx="6088" cy="30220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2876948" y="3726723"/>
            <a:ext cx="0" cy="436473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箭头连接符 79"/>
          <p:cNvCxnSpPr/>
          <p:nvPr/>
        </p:nvCxnSpPr>
        <p:spPr>
          <a:xfrm flipH="1">
            <a:off x="1233222" y="5974957"/>
            <a:ext cx="1643726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>
            <a:off x="5256217" y="5851131"/>
            <a:ext cx="247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70701" y="679200"/>
            <a:ext cx="201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按</a:t>
            </a:r>
            <a:r>
              <a:rPr lang="en-US" altLang="zh-CN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顺序</a:t>
            </a:r>
            <a:r>
              <a:rPr lang="zh-CN" altLang="en-US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办理</a:t>
            </a:r>
            <a:endParaRPr lang="zh-CN" altLang="en-US" dirty="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632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63119" y="138315"/>
            <a:ext cx="429043" cy="401018"/>
            <a:chOff x="300833" y="712940"/>
            <a:chExt cx="555564" cy="519275"/>
          </a:xfrm>
        </p:grpSpPr>
        <p:sp>
          <p:nvSpPr>
            <p:cNvPr id="5" name="矩形 4"/>
            <p:cNvSpPr/>
            <p:nvPr/>
          </p:nvSpPr>
          <p:spPr>
            <a:xfrm>
              <a:off x="300833" y="712940"/>
              <a:ext cx="396044" cy="396044"/>
            </a:xfrm>
            <a:prstGeom prst="rect">
              <a:avLst/>
            </a:prstGeom>
            <a:noFill/>
            <a:ln w="38100">
              <a:solidFill>
                <a:srgbClr val="1B6A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96357" y="872175"/>
              <a:ext cx="360040" cy="360040"/>
            </a:xfrm>
            <a:prstGeom prst="rect">
              <a:avLst/>
            </a:prstGeom>
            <a:solidFill>
              <a:srgbClr val="1B6AA3"/>
            </a:solidFill>
            <a:ln w="57150">
              <a:solidFill>
                <a:srgbClr val="EFEF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125434" y="618526"/>
            <a:ext cx="8883608" cy="0"/>
          </a:xfrm>
          <a:prstGeom prst="line">
            <a:avLst/>
          </a:prstGeom>
          <a:ln w="28575">
            <a:solidFill>
              <a:srgbClr val="1B6A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843158" y="69681"/>
            <a:ext cx="3407226" cy="461665"/>
          </a:xfrm>
          <a:prstGeom prst="rect">
            <a:avLst/>
          </a:prstGeom>
          <a:solidFill>
            <a:srgbClr val="1B6AA3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国产设备办理退税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8388046" y="58698"/>
            <a:ext cx="538294" cy="499603"/>
            <a:chOff x="6845695" y="297338"/>
            <a:chExt cx="725372" cy="673235"/>
          </a:xfrm>
        </p:grpSpPr>
        <p:sp>
          <p:nvSpPr>
            <p:cNvPr id="10" name="矩形 9"/>
            <p:cNvSpPr/>
            <p:nvPr/>
          </p:nvSpPr>
          <p:spPr>
            <a:xfrm>
              <a:off x="6845695" y="297338"/>
              <a:ext cx="725372" cy="673235"/>
            </a:xfrm>
            <a:prstGeom prst="rect">
              <a:avLst/>
            </a:prstGeom>
            <a:solidFill>
              <a:srgbClr val="116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5913" y="330325"/>
              <a:ext cx="646514" cy="597531"/>
            </a:xfrm>
            <a:prstGeom prst="rect">
              <a:avLst/>
            </a:prstGeom>
          </p:spPr>
        </p:pic>
      </p:grp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           </a:t>
            </a:r>
            <a:endParaRPr kumimoji="0" lang="en-US" altLang="zh-CN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6" name="Rectangle 7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70701" y="679200"/>
            <a:ext cx="4004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采购</a:t>
            </a:r>
            <a:r>
              <a:rPr lang="zh-CN" altLang="en-US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国产设备办理退税所需材料</a:t>
            </a:r>
            <a:endParaRPr lang="zh-CN" altLang="en-US" dirty="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92161" y="1199072"/>
            <a:ext cx="78738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采购</a:t>
            </a:r>
            <a:r>
              <a:rPr lang="zh-CN" altLang="en-US" smtClean="0"/>
              <a:t>国产</a:t>
            </a:r>
            <a:r>
              <a:rPr lang="zh-CN" altLang="en-US" smtClean="0"/>
              <a:t>设备（</a:t>
            </a:r>
            <a:r>
              <a:rPr lang="zh-CN" altLang="en-US" dirty="0" smtClean="0"/>
              <a:t>除日常办公用的电脑、打印机、复印机、相机、空调等以外），原则上应办理国产设备退税手续。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/>
              <a:t>1.</a:t>
            </a:r>
            <a:r>
              <a:rPr lang="zh-CN" altLang="zh-CN" dirty="0"/>
              <a:t>增值税专用发票抵扣联复印件。</a:t>
            </a:r>
            <a:r>
              <a:rPr lang="zh-CN" altLang="zh-CN" dirty="0" smtClean="0"/>
              <a:t>在</a:t>
            </a:r>
            <a:r>
              <a:rPr lang="zh-CN" altLang="en-US" dirty="0" smtClean="0"/>
              <a:t>抵扣联（原件）</a:t>
            </a:r>
            <a:r>
              <a:rPr lang="zh-CN" altLang="zh-CN" dirty="0" smtClean="0"/>
              <a:t>下方</a:t>
            </a:r>
            <a:r>
              <a:rPr lang="zh-CN" altLang="zh-CN" dirty="0"/>
              <a:t>空白处注明退税、使用部门及设备的固定资产编号。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2.</a:t>
            </a:r>
            <a:r>
              <a:rPr lang="zh-CN" altLang="zh-CN" dirty="0"/>
              <a:t>采购国产设备合同复印件。合同中的设备名称及型号要和发票上保持一致。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3.</a:t>
            </a:r>
            <a:r>
              <a:rPr lang="zh-CN" altLang="zh-CN" dirty="0"/>
              <a:t>设备生产</a:t>
            </a:r>
            <a:r>
              <a:rPr lang="zh-CN" altLang="zh-CN" dirty="0" smtClean="0"/>
              <a:t>厂家</a:t>
            </a:r>
            <a:r>
              <a:rPr lang="zh-CN" altLang="en-US" dirty="0" smtClean="0"/>
              <a:t>和供应商</a:t>
            </a:r>
            <a:r>
              <a:rPr lang="zh-CN" altLang="zh-CN" dirty="0" smtClean="0"/>
              <a:t>的</a:t>
            </a:r>
            <a:r>
              <a:rPr lang="zh-CN" altLang="zh-CN" dirty="0"/>
              <a:t>营业执照</a:t>
            </a:r>
            <a:r>
              <a:rPr lang="zh-CN" altLang="zh-CN" dirty="0" smtClean="0"/>
              <a:t>复印件</a:t>
            </a:r>
            <a:r>
              <a:rPr lang="zh-CN" altLang="en-US" dirty="0" smtClean="0"/>
              <a:t>（经营内容必须包含设备的生产和销售）</a:t>
            </a:r>
            <a:r>
              <a:rPr lang="zh-CN" altLang="zh-CN" dirty="0" smtClean="0"/>
              <a:t>。</a:t>
            </a:r>
            <a:r>
              <a:rPr lang="zh-CN" altLang="en-US" dirty="0" smtClean="0"/>
              <a:t>生产厂家：铭牌上的单位；供应商：签订合同以及开票的单位。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/>
              <a:t>4.</a:t>
            </a:r>
            <a:r>
              <a:rPr lang="zh-CN" altLang="zh-CN" dirty="0"/>
              <a:t>设备的全景照和铭牌照</a:t>
            </a:r>
            <a:r>
              <a:rPr lang="zh-CN" altLang="zh-CN" dirty="0" smtClean="0"/>
              <a:t>复印件</a:t>
            </a:r>
            <a:r>
              <a:rPr lang="zh-CN" altLang="en-US" dirty="0" smtClean="0"/>
              <a:t>（铭牌照需清晰，生产厂家及型号要能看清，型号与发票一致）</a:t>
            </a:r>
            <a:r>
              <a:rPr lang="zh-CN" altLang="zh-CN" dirty="0" smtClean="0"/>
              <a:t>，</a:t>
            </a:r>
            <a:r>
              <a:rPr lang="zh-CN" altLang="zh-CN" dirty="0"/>
              <a:t>图片空白处标注设备的固定资产编号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以上如有疑问，可拨打财务处电话：</a:t>
            </a:r>
            <a:r>
              <a:rPr lang="en-US" altLang="zh-CN" dirty="0" smtClean="0"/>
              <a:t>85329896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432996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617</Words>
  <Application>Microsoft Office PowerPoint</Application>
  <PresentationFormat>全屏显示(4:3)</PresentationFormat>
  <Paragraphs>79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</dc:creator>
  <cp:lastModifiedBy>user</cp:lastModifiedBy>
  <cp:revision>235</cp:revision>
  <cp:lastPrinted>2024-02-26T06:13:48Z</cp:lastPrinted>
  <dcterms:created xsi:type="dcterms:W3CDTF">2017-04-04T00:57:00Z</dcterms:created>
  <dcterms:modified xsi:type="dcterms:W3CDTF">2024-05-20T01:07:48Z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